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wmf" ContentType="image/x-wmf"/>
  <Default Extension="bin" ContentType="application/vnd.openxmlformats-officedocument.presentationml.printerSettings"/>
  <Override PartName="/docProps/core.xml" ContentType="application/vnd.openxmlformats-package.core-properties+xml"/>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70" r:id="rId12"/>
    <p:sldId id="266" r:id="rId13"/>
    <p:sldId id="271"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8" d="100"/>
          <a:sy n="88" d="100"/>
        </p:scale>
        <p:origin x="-92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9415DA-3D38-D447-A161-A4F7C8B2CFFF}" type="datetimeFigureOut">
              <a:rPr lang="en-US" smtClean="0"/>
              <a:t>12/4/08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0E0359-22C7-4749-9EAB-008C6125502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all</a:t>
            </a:r>
            <a:r>
              <a:rPr lang="en-US" baseline="0" dirty="0" smtClean="0"/>
              <a:t> quotes are from the “The Essay on Principle Population” </a:t>
            </a:r>
            <a:endParaRPr lang="en-US" dirty="0"/>
          </a:p>
        </p:txBody>
      </p:sp>
      <p:sp>
        <p:nvSpPr>
          <p:cNvPr id="4" name="Slide Number Placeholder 3"/>
          <p:cNvSpPr>
            <a:spLocks noGrp="1"/>
          </p:cNvSpPr>
          <p:nvPr>
            <p:ph type="sldNum" sz="quarter" idx="10"/>
          </p:nvPr>
        </p:nvSpPr>
        <p:spPr/>
        <p:txBody>
          <a:bodyPr/>
          <a:lstStyle/>
          <a:p>
            <a:fld id="{240E0359-22C7-4749-9EAB-008C61255022}" type="slidenum">
              <a:rPr lang="en-US" smtClean="0"/>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mtClean="0"/>
              <a:t>Note: all</a:t>
            </a:r>
            <a:r>
              <a:rPr lang="en-US" baseline="0" smtClean="0"/>
              <a:t> quotes are from the “The Essay on Principle Population” </a:t>
            </a:r>
            <a:endParaRPr lang="en-US" smtClean="0"/>
          </a:p>
        </p:txBody>
      </p:sp>
      <p:sp>
        <p:nvSpPr>
          <p:cNvPr id="4" name="Slide Number Placeholder 3"/>
          <p:cNvSpPr>
            <a:spLocks noGrp="1"/>
          </p:cNvSpPr>
          <p:nvPr>
            <p:ph type="sldNum" sz="quarter" idx="10"/>
          </p:nvPr>
        </p:nvSpPr>
        <p:spPr/>
        <p:txBody>
          <a:bodyPr/>
          <a:lstStyle/>
          <a:p>
            <a:fld id="{240E0359-22C7-4749-9EAB-008C61255022}"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C3A684-B9DD-3544-89F4-52B55922CB22}" type="datetimeFigureOut">
              <a:rPr lang="en-US" smtClean="0"/>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C3A684-B9DD-3544-89F4-52B55922CB22}" type="datetimeFigureOut">
              <a:rPr lang="en-US" smtClean="0"/>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C3A684-B9DD-3544-89F4-52B55922CB22}" type="datetimeFigureOut">
              <a:rPr lang="en-US" smtClean="0"/>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C3A684-B9DD-3544-89F4-52B55922CB22}" type="datetimeFigureOut">
              <a:rPr lang="en-US" smtClean="0"/>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C3A684-B9DD-3544-89F4-52B55922CB22}" type="datetimeFigureOut">
              <a:rPr lang="en-US" smtClean="0"/>
              <a:t>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AC3A684-B9DD-3544-89F4-52B55922CB22}" type="datetimeFigureOut">
              <a:rPr lang="en-US" smtClean="0"/>
              <a:t>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C3A684-B9DD-3544-89F4-52B55922CB22}" type="datetimeFigureOut">
              <a:rPr lang="en-US" smtClean="0"/>
              <a:t>12/4/08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C3A684-B9DD-3544-89F4-52B55922CB22}" type="datetimeFigureOut">
              <a:rPr lang="en-US" smtClean="0"/>
              <a:t>12/4/08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C3A684-B9DD-3544-89F4-52B55922CB22}" type="datetimeFigureOut">
              <a:rPr lang="en-US" smtClean="0"/>
              <a:t>12/4/08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C3A684-B9DD-3544-89F4-52B55922CB22}" type="datetimeFigureOut">
              <a:rPr lang="en-US" smtClean="0"/>
              <a:t>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C3A684-B9DD-3544-89F4-52B55922CB22}" type="datetimeFigureOut">
              <a:rPr lang="en-US" smtClean="0"/>
              <a:t>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5C623B-7966-1E4C-8714-3D0A882E3BA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C3A684-B9DD-3544-89F4-52B55922CB22}" type="datetimeFigureOut">
              <a:rPr lang="en-US" smtClean="0"/>
              <a:t>12/4/08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5C623B-7966-1E4C-8714-3D0A882E3BA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3"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_S_oldsorbiecrop.jpg"/>
          <p:cNvPicPr>
            <a:picLocks noChangeAspect="1"/>
          </p:cNvPicPr>
          <p:nvPr/>
        </p:nvPicPr>
        <p:blipFill>
          <a:blip r:embed="rId2"/>
          <a:stretch>
            <a:fillRect/>
          </a:stretch>
        </p:blipFill>
        <p:spPr>
          <a:xfrm>
            <a:off x="399126" y="1104900"/>
            <a:ext cx="8363874" cy="4991100"/>
          </a:xfrm>
          <a:prstGeom prst="rect">
            <a:avLst/>
          </a:prstGeom>
        </p:spPr>
      </p:pic>
      <p:sp>
        <p:nvSpPr>
          <p:cNvPr id="2" name="Title 1"/>
          <p:cNvSpPr>
            <a:spLocks noGrp="1"/>
          </p:cNvSpPr>
          <p:nvPr>
            <p:ph type="ctrTitle"/>
          </p:nvPr>
        </p:nvSpPr>
        <p:spPr/>
        <p:txBody>
          <a:bodyPr>
            <a:normAutofit/>
          </a:bodyPr>
          <a:lstStyle/>
          <a:p>
            <a:r>
              <a:rPr lang="en-US" sz="6000" b="1" dirty="0" smtClean="0">
                <a:latin typeface="Edwardian Script ITC"/>
                <a:cs typeface="Edwardian Script ITC"/>
              </a:rPr>
              <a:t>Thomas Malthus</a:t>
            </a:r>
            <a:endParaRPr lang="en-US" sz="6000" b="1" dirty="0">
              <a:latin typeface="Edwardian Script ITC"/>
              <a:cs typeface="Edwardian Script ITC"/>
            </a:endParaRPr>
          </a:p>
        </p:txBody>
      </p:sp>
      <p:sp>
        <p:nvSpPr>
          <p:cNvPr id="3" name="Subtitle 2"/>
          <p:cNvSpPr>
            <a:spLocks noGrp="1"/>
          </p:cNvSpPr>
          <p:nvPr>
            <p:ph type="subTitle" idx="1"/>
          </p:nvPr>
        </p:nvSpPr>
        <p:spPr/>
        <p:txBody>
          <a:bodyPr/>
          <a:lstStyle/>
          <a:p>
            <a:r>
              <a:rPr lang="en-US" i="1" dirty="0" smtClean="0">
                <a:solidFill>
                  <a:schemeClr val="accent6">
                    <a:lumMod val="60000"/>
                    <a:lumOff val="40000"/>
                  </a:schemeClr>
                </a:solidFill>
                <a:latin typeface="Book Antiqua"/>
                <a:cs typeface="Book Antiqua"/>
              </a:rPr>
              <a:t>Harin Lee</a:t>
            </a:r>
            <a:endParaRPr lang="en-US" i="1" dirty="0">
              <a:solidFill>
                <a:schemeClr val="accent6">
                  <a:lumMod val="60000"/>
                  <a:lumOff val="40000"/>
                </a:schemeClr>
              </a:solidFill>
              <a:latin typeface="Book Antiqua"/>
              <a:cs typeface="Book Antiqu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dwardian Script ITC"/>
                <a:cs typeface="Edwardian Script ITC"/>
              </a:rPr>
              <a:t>Analysis</a:t>
            </a:r>
            <a:endParaRPr lang="en-US" dirty="0">
              <a:latin typeface="Edwardian Script ITC"/>
              <a:cs typeface="Edwardian Script ITC"/>
            </a:endParaRPr>
          </a:p>
        </p:txBody>
      </p:sp>
      <p:sp>
        <p:nvSpPr>
          <p:cNvPr id="3" name="Content Placeholder 2"/>
          <p:cNvSpPr>
            <a:spLocks noGrp="1"/>
          </p:cNvSpPr>
          <p:nvPr>
            <p:ph idx="1"/>
          </p:nvPr>
        </p:nvSpPr>
        <p:spPr/>
        <p:txBody>
          <a:bodyPr>
            <a:normAutofit fontScale="85000" lnSpcReduction="10000"/>
          </a:bodyPr>
          <a:lstStyle/>
          <a:p>
            <a:r>
              <a:rPr lang="en-US" dirty="0"/>
              <a:t>This excerpt shows Malthus’s hypothetical example of why his theory would be beneficial to the poor </a:t>
            </a:r>
            <a:r>
              <a:rPr lang="en-US" dirty="0" smtClean="0"/>
              <a:t>too</a:t>
            </a:r>
          </a:p>
          <a:p>
            <a:pPr lvl="1"/>
            <a:r>
              <a:rPr lang="en-US" dirty="0" smtClean="0"/>
              <a:t>Would prevent </a:t>
            </a:r>
            <a:r>
              <a:rPr lang="en-US" dirty="0"/>
              <a:t>them from having any direct source of pain and </a:t>
            </a:r>
            <a:r>
              <a:rPr lang="en-US" dirty="0" smtClean="0"/>
              <a:t>destitute</a:t>
            </a:r>
          </a:p>
          <a:p>
            <a:pPr lvl="2"/>
            <a:r>
              <a:rPr lang="en-US" dirty="0" smtClean="0"/>
              <a:t>if </a:t>
            </a:r>
            <a:r>
              <a:rPr lang="en-US" dirty="0"/>
              <a:t>they did not have a family to support in the first </a:t>
            </a:r>
            <a:r>
              <a:rPr lang="en-US" dirty="0" smtClean="0"/>
              <a:t>place</a:t>
            </a:r>
            <a:endParaRPr lang="en-US" dirty="0"/>
          </a:p>
          <a:p>
            <a:r>
              <a:rPr lang="en-US" dirty="0" smtClean="0"/>
              <a:t>Malthus </a:t>
            </a:r>
            <a:r>
              <a:rPr lang="en-US" dirty="0"/>
              <a:t>is trying to demonstrate the importance of birth control</a:t>
            </a:r>
            <a:r>
              <a:rPr lang="en-US" dirty="0" smtClean="0"/>
              <a:t> </a:t>
            </a:r>
          </a:p>
          <a:p>
            <a:pPr lvl="1"/>
            <a:r>
              <a:rPr lang="en-US" dirty="0" smtClean="0"/>
              <a:t>lesser </a:t>
            </a:r>
            <a:r>
              <a:rPr lang="en-US" dirty="0"/>
              <a:t>population requires a lesser demand on </a:t>
            </a:r>
            <a:r>
              <a:rPr lang="en-US" dirty="0" smtClean="0"/>
              <a:t>anything</a:t>
            </a:r>
          </a:p>
          <a:p>
            <a:pPr lvl="1"/>
            <a:r>
              <a:rPr lang="en-US" dirty="0" smtClean="0"/>
              <a:t>without </a:t>
            </a:r>
            <a:r>
              <a:rPr lang="en-US" dirty="0"/>
              <a:t>the population of the poor increasing, it would allow food for all and prevent</a:t>
            </a:r>
            <a:r>
              <a:rPr lang="en-US" dirty="0" smtClean="0"/>
              <a:t> hunger</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dwardian Script ITC"/>
                <a:cs typeface="Edwardian Script ITC"/>
              </a:rPr>
              <a:t>Real World Affect</a:t>
            </a:r>
            <a:endParaRPr lang="en-US" dirty="0">
              <a:latin typeface="Edwardian Script ITC"/>
              <a:cs typeface="Edwardian Script ITC"/>
            </a:endParaRPr>
          </a:p>
        </p:txBody>
      </p:sp>
      <p:sp>
        <p:nvSpPr>
          <p:cNvPr id="3" name="Content Placeholder 2"/>
          <p:cNvSpPr>
            <a:spLocks noGrp="1"/>
          </p:cNvSpPr>
          <p:nvPr>
            <p:ph idx="1"/>
          </p:nvPr>
        </p:nvSpPr>
        <p:spPr>
          <a:xfrm>
            <a:off x="685800" y="5715000"/>
            <a:ext cx="3276600" cy="914400"/>
          </a:xfrm>
        </p:spPr>
        <p:txBody>
          <a:bodyPr>
            <a:normAutofit fontScale="92500" lnSpcReduction="20000"/>
          </a:bodyPr>
          <a:lstStyle/>
          <a:p>
            <a:r>
              <a:rPr lang="en-US" sz="2000" dirty="0" smtClean="0"/>
              <a:t>United Kingdom population growth rate:</a:t>
            </a:r>
          </a:p>
          <a:p>
            <a:pPr lvl="1"/>
            <a:r>
              <a:rPr lang="en-US" sz="2000" dirty="0" smtClean="0"/>
              <a:t>0.275% (2007 est.)</a:t>
            </a:r>
          </a:p>
          <a:p>
            <a:endParaRPr lang="en-US" dirty="0"/>
          </a:p>
        </p:txBody>
      </p:sp>
      <p:pic>
        <p:nvPicPr>
          <p:cNvPr id="6" name="Picture 5" descr="Picture 2.png"/>
          <p:cNvPicPr>
            <a:picLocks noChangeAspect="1"/>
          </p:cNvPicPr>
          <p:nvPr/>
        </p:nvPicPr>
        <p:blipFill>
          <a:blip r:embed="rId2"/>
          <a:stretch>
            <a:fillRect/>
          </a:stretch>
        </p:blipFill>
        <p:spPr>
          <a:xfrm>
            <a:off x="0" y="1143000"/>
            <a:ext cx="4876190" cy="4507936"/>
          </a:xfrm>
          <a:prstGeom prst="rect">
            <a:avLst/>
          </a:prstGeom>
        </p:spPr>
      </p:pic>
      <p:pic>
        <p:nvPicPr>
          <p:cNvPr id="5" name="Picture 4" descr="Picture 1.png"/>
          <p:cNvPicPr>
            <a:picLocks noChangeAspect="1"/>
          </p:cNvPicPr>
          <p:nvPr/>
        </p:nvPicPr>
        <p:blipFill>
          <a:blip r:embed="rId3"/>
          <a:stretch>
            <a:fillRect/>
          </a:stretch>
        </p:blipFill>
        <p:spPr>
          <a:xfrm>
            <a:off x="4785942" y="1201048"/>
            <a:ext cx="4358058" cy="539620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dwardian Script ITC"/>
                <a:cs typeface="Edwardian Script ITC"/>
              </a:rPr>
              <a:t>Conclusion</a:t>
            </a:r>
            <a:endParaRPr lang="en-US" dirty="0">
              <a:latin typeface="Edwardian Script ITC"/>
              <a:cs typeface="Edwardian Script ITC"/>
            </a:endParaRPr>
          </a:p>
        </p:txBody>
      </p:sp>
      <p:sp>
        <p:nvSpPr>
          <p:cNvPr id="3" name="Content Placeholder 2"/>
          <p:cNvSpPr>
            <a:spLocks noGrp="1"/>
          </p:cNvSpPr>
          <p:nvPr>
            <p:ph idx="1"/>
          </p:nvPr>
        </p:nvSpPr>
        <p:spPr/>
        <p:txBody>
          <a:bodyPr>
            <a:normAutofit lnSpcReduction="10000"/>
          </a:bodyPr>
          <a:lstStyle/>
          <a:p>
            <a:r>
              <a:rPr lang="en-US" dirty="0" smtClean="0"/>
              <a:t>It </a:t>
            </a:r>
            <a:r>
              <a:rPr lang="en-US" dirty="0"/>
              <a:t>showed that the world’s demands were also indicating the poor </a:t>
            </a:r>
            <a:r>
              <a:rPr lang="en-US" dirty="0" smtClean="0"/>
              <a:t>population</a:t>
            </a:r>
            <a:endParaRPr lang="en-US" dirty="0"/>
          </a:p>
          <a:p>
            <a:r>
              <a:rPr lang="en-US" dirty="0" smtClean="0"/>
              <a:t>Ultimately </a:t>
            </a:r>
            <a:r>
              <a:rPr lang="en-US" dirty="0"/>
              <a:t>Malthus had wanted an effective and logical way to prevent </a:t>
            </a:r>
            <a:r>
              <a:rPr lang="en-US" dirty="0" smtClean="0"/>
              <a:t>poverty</a:t>
            </a:r>
          </a:p>
          <a:p>
            <a:r>
              <a:rPr lang="en-US" dirty="0" smtClean="0"/>
              <a:t>A </a:t>
            </a:r>
            <a:r>
              <a:rPr lang="en-US" dirty="0"/>
              <a:t>flaw could be that the</a:t>
            </a:r>
            <a:r>
              <a:rPr lang="en-US" dirty="0" smtClean="0"/>
              <a:t> </a:t>
            </a:r>
            <a:r>
              <a:rPr lang="en-US" dirty="0"/>
              <a:t>I</a:t>
            </a:r>
            <a:r>
              <a:rPr lang="en-US" dirty="0" smtClean="0"/>
              <a:t>ndustrial Revolution </a:t>
            </a:r>
            <a:r>
              <a:rPr lang="en-US" dirty="0"/>
              <a:t>boosted the amount of food in incredible </a:t>
            </a:r>
            <a:r>
              <a:rPr lang="en-US" dirty="0" smtClean="0"/>
              <a:t>amounts</a:t>
            </a:r>
            <a:endParaRPr lang="en-US" dirty="0"/>
          </a:p>
          <a:p>
            <a:r>
              <a:rPr lang="en-US" dirty="0" smtClean="0"/>
              <a:t>But </a:t>
            </a:r>
            <a:r>
              <a:rPr lang="en-US" dirty="0"/>
              <a:t>even with this variation, could Malthus’s theory really be perceived as fake</a:t>
            </a:r>
            <a:r>
              <a:rPr lang="en-US" dirty="0" smtClean="0"/>
              <a: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70000" lnSpcReduction="20000"/>
          </a:bodyPr>
          <a:lstStyle/>
          <a:p>
            <a:r>
              <a:rPr lang="en-US" dirty="0"/>
              <a:t>"ABC-CLIO." </a:t>
            </a:r>
            <a:r>
              <a:rPr lang="en-US" u="sng" dirty="0"/>
              <a:t>ABC-CLIO. 3 Dec. 2008 &lt;</a:t>
            </a:r>
            <a:r>
              <a:rPr lang="en-US" u="sng" dirty="0" err="1"/>
              <a:t>http://www.worldhistory.abc-clio.com/Search/Display.aspx?categoryid</a:t>
            </a:r>
            <a:r>
              <a:rPr lang="en-US" u="sng" dirty="0"/>
              <a:t>=22&amp;entryid=317639&amp;searchtext=</a:t>
            </a:r>
            <a:r>
              <a:rPr lang="en-US" u="sng" dirty="0" err="1"/>
              <a:t>thomas+malthus&amp;type</a:t>
            </a:r>
            <a:r>
              <a:rPr lang="en-US" u="sng" dirty="0"/>
              <a:t>=</a:t>
            </a:r>
            <a:r>
              <a:rPr lang="en-US" u="sng" dirty="0" err="1"/>
              <a:t>simple&amp;option</a:t>
            </a:r>
            <a:r>
              <a:rPr lang="en-US" u="sng" dirty="0"/>
              <a:t>=all&gt;.</a:t>
            </a:r>
            <a:r>
              <a:rPr lang="en-US" u="sng" dirty="0" smtClean="0"/>
              <a:t> </a:t>
            </a:r>
          </a:p>
          <a:p>
            <a:r>
              <a:rPr lang="en-US" dirty="0"/>
              <a:t>"ABC-CLIO." </a:t>
            </a:r>
            <a:r>
              <a:rPr lang="en-US" u="sng" dirty="0"/>
              <a:t>ABC-CLIO. 3 Dec. 2008 &lt;</a:t>
            </a:r>
            <a:r>
              <a:rPr lang="en-US" u="sng" dirty="0" err="1"/>
              <a:t>http://www.worldhistory.abc-clio.com/Search/Display.aspx?categoryid</a:t>
            </a:r>
            <a:r>
              <a:rPr lang="en-US" u="sng" dirty="0"/>
              <a:t>=22&amp;searchtext=</a:t>
            </a:r>
            <a:r>
              <a:rPr lang="en-US" u="sng" dirty="0" err="1"/>
              <a:t>thomas+malthus&amp;type</a:t>
            </a:r>
            <a:r>
              <a:rPr lang="en-US" u="sng" dirty="0"/>
              <a:t>=</a:t>
            </a:r>
            <a:r>
              <a:rPr lang="en-US" u="sng" dirty="0" err="1"/>
              <a:t>simple&amp;option</a:t>
            </a:r>
            <a:r>
              <a:rPr lang="en-US" u="sng" dirty="0"/>
              <a:t>=</a:t>
            </a:r>
            <a:r>
              <a:rPr lang="en-US" u="sng" dirty="0" err="1"/>
              <a:t>all&amp;entryid</a:t>
            </a:r>
            <a:r>
              <a:rPr lang="en-US" u="sng" dirty="0"/>
              <a:t>=318355&amp;issublink=</a:t>
            </a:r>
            <a:r>
              <a:rPr lang="en-US" u="sng" dirty="0" err="1"/>
              <a:t>true&amp;fromsearch</a:t>
            </a:r>
            <a:r>
              <a:rPr lang="en-US" u="sng" dirty="0"/>
              <a:t>=false&gt;.</a:t>
            </a:r>
            <a:r>
              <a:rPr lang="en-US" u="sng" dirty="0" smtClean="0"/>
              <a:t> </a:t>
            </a:r>
          </a:p>
          <a:p>
            <a:r>
              <a:rPr lang="en-US" dirty="0"/>
              <a:t>"ABC-CLIO." </a:t>
            </a:r>
            <a:r>
              <a:rPr lang="en-US" u="sng" dirty="0"/>
              <a:t>ABC-CLIO. 3 Dec. 2008 &lt;</a:t>
            </a:r>
            <a:r>
              <a:rPr lang="en-US" u="sng" dirty="0" err="1"/>
              <a:t>http://www.worldhistory.abc-clio.com/Search/Display.aspx?categoryid</a:t>
            </a:r>
            <a:r>
              <a:rPr lang="en-US" u="sng" dirty="0"/>
              <a:t>=22&amp;searchtext=</a:t>
            </a:r>
            <a:r>
              <a:rPr lang="en-US" u="sng" dirty="0" err="1"/>
              <a:t>thomas+malthus&amp;type</a:t>
            </a:r>
            <a:r>
              <a:rPr lang="en-US" u="sng" dirty="0"/>
              <a:t>=</a:t>
            </a:r>
            <a:r>
              <a:rPr lang="en-US" u="sng" dirty="0" err="1"/>
              <a:t>simple&amp;option</a:t>
            </a:r>
            <a:r>
              <a:rPr lang="en-US" u="sng" dirty="0"/>
              <a:t>=</a:t>
            </a:r>
            <a:r>
              <a:rPr lang="en-US" u="sng" dirty="0" err="1"/>
              <a:t>all&amp;entryid</a:t>
            </a:r>
            <a:r>
              <a:rPr lang="en-US" u="sng" dirty="0"/>
              <a:t>=318382&amp;issublink=</a:t>
            </a:r>
            <a:r>
              <a:rPr lang="en-US" u="sng" dirty="0" err="1"/>
              <a:t>true&amp;fromsearch</a:t>
            </a:r>
            <a:r>
              <a:rPr lang="en-US" u="sng" dirty="0"/>
              <a:t>=false&gt;.</a:t>
            </a:r>
            <a:r>
              <a:rPr lang="en-US" u="sng" dirty="0" smtClean="0"/>
              <a:t> </a:t>
            </a:r>
          </a:p>
          <a:p>
            <a:r>
              <a:rPr lang="en-US" dirty="0"/>
              <a:t>"Origins Of The Name." </a:t>
            </a:r>
            <a:r>
              <a:rPr lang="en-US" u="sng" dirty="0" err="1"/>
              <a:t>Sorbie</a:t>
            </a:r>
            <a:r>
              <a:rPr lang="en-US" u="sng" dirty="0"/>
              <a:t> Family Page. 3 Dec. 2008 &lt;http://</a:t>
            </a:r>
            <a:r>
              <a:rPr lang="en-US" u="sng" dirty="0" err="1"/>
              <a:t>www.sorbie.net/origins.htm</a:t>
            </a:r>
            <a:r>
              <a:rPr lang="en-US" u="sng" dirty="0"/>
              <a:t>&gt;.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dwardian Script ITC"/>
                <a:cs typeface="Edwardian Script ITC"/>
              </a:rPr>
              <a:t>Wait… who?</a:t>
            </a:r>
            <a:endParaRPr lang="en-US" dirty="0">
              <a:latin typeface="Edwardian Script ITC"/>
              <a:cs typeface="Edwardian Script ITC"/>
            </a:endParaRPr>
          </a:p>
        </p:txBody>
      </p:sp>
      <p:sp>
        <p:nvSpPr>
          <p:cNvPr id="3" name="Content Placeholder 2"/>
          <p:cNvSpPr>
            <a:spLocks noGrp="1"/>
          </p:cNvSpPr>
          <p:nvPr>
            <p:ph idx="1"/>
          </p:nvPr>
        </p:nvSpPr>
        <p:spPr>
          <a:xfrm>
            <a:off x="457200" y="1600200"/>
            <a:ext cx="5410200" cy="4525963"/>
          </a:xfrm>
        </p:spPr>
        <p:txBody>
          <a:bodyPr>
            <a:normAutofit fontScale="85000" lnSpcReduction="20000"/>
          </a:bodyPr>
          <a:lstStyle/>
          <a:p>
            <a:r>
              <a:rPr lang="en-US" dirty="0"/>
              <a:t>H</a:t>
            </a:r>
            <a:r>
              <a:rPr lang="en-US" dirty="0" smtClean="0"/>
              <a:t>e </a:t>
            </a:r>
            <a:r>
              <a:rPr lang="en-US" dirty="0"/>
              <a:t>was born in Wooten, Surrey, England on February 13, </a:t>
            </a:r>
            <a:r>
              <a:rPr lang="en-US" dirty="0" smtClean="0"/>
              <a:t>1766</a:t>
            </a:r>
          </a:p>
          <a:p>
            <a:r>
              <a:rPr lang="en-US" dirty="0" smtClean="0"/>
              <a:t>Born </a:t>
            </a:r>
            <a:r>
              <a:rPr lang="en-US" dirty="0"/>
              <a:t>to a wealthy and well-educated </a:t>
            </a:r>
            <a:r>
              <a:rPr lang="en-US" dirty="0" smtClean="0"/>
              <a:t>family. </a:t>
            </a:r>
          </a:p>
          <a:p>
            <a:r>
              <a:rPr lang="en-US" dirty="0" smtClean="0"/>
              <a:t>Daniel </a:t>
            </a:r>
            <a:r>
              <a:rPr lang="en-US" dirty="0"/>
              <a:t>Malthus, his father, was a friend of two of the most influential political thinkers of the time: David Hume and Jean-Jacques Rousseau.</a:t>
            </a:r>
            <a:r>
              <a:rPr lang="en-US" dirty="0" smtClean="0"/>
              <a:t> </a:t>
            </a:r>
          </a:p>
          <a:p>
            <a:r>
              <a:rPr lang="en-US" dirty="0" smtClean="0"/>
              <a:t>Eventually </a:t>
            </a:r>
            <a:r>
              <a:rPr lang="en-US" dirty="0"/>
              <a:t>Thomas went from Warrington Academy to the prestigious Cambridge University</a:t>
            </a:r>
          </a:p>
          <a:p>
            <a:endParaRPr lang="en-US" dirty="0"/>
          </a:p>
        </p:txBody>
      </p:sp>
      <p:pic>
        <p:nvPicPr>
          <p:cNvPr id="6" name="Picture 5" descr="1037424w.jpg"/>
          <p:cNvPicPr>
            <a:picLocks noChangeAspect="1"/>
          </p:cNvPicPr>
          <p:nvPr/>
        </p:nvPicPr>
        <p:blipFill>
          <a:blip r:embed="rId2"/>
          <a:stretch>
            <a:fillRect/>
          </a:stretch>
        </p:blipFill>
        <p:spPr>
          <a:xfrm>
            <a:off x="5753100" y="1905000"/>
            <a:ext cx="2933700" cy="37719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dwardian Script ITC"/>
                <a:cs typeface="Edwardian Script ITC"/>
              </a:rPr>
              <a:t>His Education</a:t>
            </a:r>
            <a:endParaRPr lang="en-US" dirty="0">
              <a:latin typeface="Edwardian Script ITC"/>
              <a:cs typeface="Edwardian Script ITC"/>
            </a:endParaRPr>
          </a:p>
        </p:txBody>
      </p:sp>
      <p:sp>
        <p:nvSpPr>
          <p:cNvPr id="3" name="Content Placeholder 2"/>
          <p:cNvSpPr>
            <a:spLocks noGrp="1"/>
          </p:cNvSpPr>
          <p:nvPr>
            <p:ph idx="1"/>
          </p:nvPr>
        </p:nvSpPr>
        <p:spPr/>
        <p:txBody>
          <a:bodyPr>
            <a:normAutofit/>
          </a:bodyPr>
          <a:lstStyle/>
          <a:p>
            <a:r>
              <a:rPr lang="en-US" dirty="0"/>
              <a:t>Thomas was well mentioned as an excellent student and was especially adept at English and </a:t>
            </a:r>
            <a:r>
              <a:rPr lang="en-US" dirty="0" smtClean="0"/>
              <a:t>Latin</a:t>
            </a:r>
          </a:p>
          <a:p>
            <a:r>
              <a:rPr lang="en-US" dirty="0" smtClean="0"/>
              <a:t>After </a:t>
            </a:r>
            <a:r>
              <a:rPr lang="en-US" dirty="0"/>
              <a:t>he graduated from Cambridge, he returned home to work as a curator.</a:t>
            </a:r>
            <a:r>
              <a:rPr lang="en-US" dirty="0" smtClean="0"/>
              <a:t> </a:t>
            </a:r>
          </a:p>
          <a:p>
            <a:r>
              <a:rPr lang="en-US" dirty="0" smtClean="0"/>
              <a:t>Malthus </a:t>
            </a:r>
            <a:r>
              <a:rPr lang="en-US" dirty="0"/>
              <a:t>decided to write his essay: </a:t>
            </a:r>
            <a:r>
              <a:rPr lang="en-US" i="1" dirty="0"/>
              <a:t>The Essay on Principle Population</a:t>
            </a:r>
            <a:r>
              <a:rPr lang="en-US" dirty="0"/>
              <a:t> in </a:t>
            </a:r>
            <a:r>
              <a:rPr lang="en-US" dirty="0" smtClean="0"/>
              <a:t>1798</a:t>
            </a:r>
          </a:p>
          <a:p>
            <a:endParaRPr lang="en-US" dirty="0"/>
          </a:p>
        </p:txBody>
      </p:sp>
      <p:pic>
        <p:nvPicPr>
          <p:cNvPr id="5" name="Picture 4" descr="Picture 3.png"/>
          <p:cNvPicPr>
            <a:picLocks noChangeAspect="1"/>
          </p:cNvPicPr>
          <p:nvPr/>
        </p:nvPicPr>
        <p:blipFill>
          <a:blip r:embed="rId2"/>
          <a:stretch>
            <a:fillRect/>
          </a:stretch>
        </p:blipFill>
        <p:spPr>
          <a:xfrm>
            <a:off x="4876800" y="0"/>
            <a:ext cx="3048000" cy="1960419"/>
          </a:xfrm>
          <a:prstGeom prst="rect">
            <a:avLst/>
          </a:prstGeom>
        </p:spPr>
      </p:pic>
      <p:pic>
        <p:nvPicPr>
          <p:cNvPr id="6" name="Picture 5" descr="Picture 3.png"/>
          <p:cNvPicPr>
            <a:picLocks noChangeAspect="1"/>
          </p:cNvPicPr>
          <p:nvPr/>
        </p:nvPicPr>
        <p:blipFill>
          <a:blip r:embed="rId2"/>
          <a:srcRect l="57280"/>
          <a:stretch>
            <a:fillRect/>
          </a:stretch>
        </p:blipFill>
        <p:spPr>
          <a:xfrm flipH="1">
            <a:off x="7772400" y="0"/>
            <a:ext cx="1371600" cy="196041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dwardian Script ITC"/>
                <a:cs typeface="Edwardian Script ITC"/>
              </a:rPr>
              <a:t>Later Life</a:t>
            </a:r>
            <a:endParaRPr lang="en-US" dirty="0">
              <a:latin typeface="Edwardian Script ITC"/>
              <a:cs typeface="Edwardian Script ITC"/>
            </a:endParaRPr>
          </a:p>
        </p:txBody>
      </p:sp>
      <p:sp>
        <p:nvSpPr>
          <p:cNvPr id="3" name="Content Placeholder 2"/>
          <p:cNvSpPr>
            <a:spLocks noGrp="1"/>
          </p:cNvSpPr>
          <p:nvPr>
            <p:ph idx="1"/>
          </p:nvPr>
        </p:nvSpPr>
        <p:spPr/>
        <p:txBody>
          <a:bodyPr>
            <a:normAutofit fontScale="85000" lnSpcReduction="20000"/>
          </a:bodyPr>
          <a:lstStyle/>
          <a:p>
            <a:r>
              <a:rPr lang="en-US" dirty="0"/>
              <a:t>In 1799, Malthus embarked on a journey to Norway, Sweden, Finland, Russia, Switzerland and France to gather </a:t>
            </a:r>
            <a:r>
              <a:rPr lang="en-US" dirty="0" smtClean="0"/>
              <a:t>information</a:t>
            </a:r>
          </a:p>
          <a:p>
            <a:r>
              <a:rPr lang="en-US" dirty="0" smtClean="0"/>
              <a:t>When </a:t>
            </a:r>
            <a:r>
              <a:rPr lang="en-US" dirty="0"/>
              <a:t>he returned, he was able to recreate his essay with more extensive information with </a:t>
            </a:r>
            <a:r>
              <a:rPr lang="en-US" dirty="0" smtClean="0"/>
              <a:t>statistics</a:t>
            </a:r>
          </a:p>
          <a:p>
            <a:r>
              <a:rPr lang="en-US" dirty="0" smtClean="0"/>
              <a:t>Unfortunately</a:t>
            </a:r>
            <a:r>
              <a:rPr lang="en-US" dirty="0"/>
              <a:t>, Malthus did not skillfully use the information he had </a:t>
            </a:r>
            <a:r>
              <a:rPr lang="en-US" dirty="0" smtClean="0"/>
              <a:t>gathered</a:t>
            </a:r>
          </a:p>
          <a:p>
            <a:r>
              <a:rPr lang="en-US" dirty="0" smtClean="0"/>
              <a:t>Malthus </a:t>
            </a:r>
            <a:r>
              <a:rPr lang="en-US" dirty="0"/>
              <a:t>had a quiet life with his wife and never really made another significant essay</a:t>
            </a:r>
            <a:r>
              <a:rPr lang="en-US" dirty="0" smtClean="0"/>
              <a:t>.</a:t>
            </a:r>
          </a:p>
          <a:p>
            <a:r>
              <a:rPr lang="en-US" dirty="0" smtClean="0"/>
              <a:t> </a:t>
            </a:r>
            <a:r>
              <a:rPr lang="en-US" dirty="0"/>
              <a:t>He died in December 23, 1834 whilst he was visiting </a:t>
            </a:r>
            <a:r>
              <a:rPr lang="en-US" dirty="0" smtClean="0"/>
              <a:t>Claverton</a:t>
            </a:r>
            <a:endParaRPr lang="en-US" dirty="0"/>
          </a:p>
        </p:txBody>
      </p:sp>
      <p:pic>
        <p:nvPicPr>
          <p:cNvPr id="4" name="Picture 3"/>
          <p:cNvPicPr>
            <a:picLocks noChangeAspect="1"/>
          </p:cNvPicPr>
          <p:nvPr/>
        </p:nvPicPr>
        <p:blipFill>
          <a:blip r:embed="rId2"/>
          <a:stretch>
            <a:fillRect/>
          </a:stretch>
        </p:blipFill>
        <p:spPr>
          <a:xfrm rot="16200000">
            <a:off x="3018504" y="503904"/>
            <a:ext cx="609599" cy="820992"/>
          </a:xfrm>
          <a:prstGeom prst="rect">
            <a:avLst/>
          </a:prstGeom>
        </p:spPr>
      </p:pic>
      <p:pic>
        <p:nvPicPr>
          <p:cNvPr id="5" name="Picture 4"/>
          <p:cNvPicPr>
            <a:picLocks noChangeAspect="1"/>
          </p:cNvPicPr>
          <p:nvPr/>
        </p:nvPicPr>
        <p:blipFill>
          <a:blip r:embed="rId2"/>
          <a:stretch>
            <a:fillRect/>
          </a:stretch>
        </p:blipFill>
        <p:spPr>
          <a:xfrm rot="5400000">
            <a:off x="5609304" y="503904"/>
            <a:ext cx="609599" cy="82099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dwardian Script ITC"/>
                <a:cs typeface="Edwardian Script ITC"/>
              </a:rPr>
              <a:t>His Philosophy?</a:t>
            </a:r>
            <a:endParaRPr lang="en-US" dirty="0">
              <a:latin typeface="Edwardian Script ITC"/>
              <a:cs typeface="Edwardian Script ITC"/>
            </a:endParaRPr>
          </a:p>
        </p:txBody>
      </p:sp>
      <p:sp>
        <p:nvSpPr>
          <p:cNvPr id="3" name="Content Placeholder 2"/>
          <p:cNvSpPr>
            <a:spLocks noGrp="1"/>
          </p:cNvSpPr>
          <p:nvPr>
            <p:ph idx="1"/>
          </p:nvPr>
        </p:nvSpPr>
        <p:spPr/>
        <p:txBody>
          <a:bodyPr>
            <a:normAutofit fontScale="85000" lnSpcReduction="10000"/>
          </a:bodyPr>
          <a:lstStyle/>
          <a:p>
            <a:r>
              <a:rPr lang="en-US" dirty="0" smtClean="0"/>
              <a:t>Malthus’s </a:t>
            </a:r>
            <a:r>
              <a:rPr lang="en-US" dirty="0"/>
              <a:t>philosophy was that the population of the world increased at a much faster rate than the food that could be produced for the </a:t>
            </a:r>
            <a:r>
              <a:rPr lang="en-US" dirty="0" smtClean="0"/>
              <a:t>people</a:t>
            </a:r>
          </a:p>
          <a:p>
            <a:r>
              <a:rPr lang="en-US" dirty="0" smtClean="0"/>
              <a:t>He </a:t>
            </a:r>
            <a:r>
              <a:rPr lang="en-US" dirty="0"/>
              <a:t>stated that any means that humans died was a great thing to happen; it would help allow more people to survive</a:t>
            </a:r>
            <a:r>
              <a:rPr lang="en-US" dirty="0" smtClean="0"/>
              <a:t>.</a:t>
            </a:r>
          </a:p>
          <a:p>
            <a:r>
              <a:rPr lang="en-US" dirty="0" smtClean="0"/>
              <a:t> </a:t>
            </a:r>
            <a:r>
              <a:rPr lang="en-US" dirty="0"/>
              <a:t>He stated that the poor should refrain from trying to make a family they could not </a:t>
            </a:r>
            <a:r>
              <a:rPr lang="en-US" dirty="0" smtClean="0"/>
              <a:t>support to prevent more poverty</a:t>
            </a:r>
          </a:p>
          <a:p>
            <a:r>
              <a:rPr lang="en-US" dirty="0" smtClean="0"/>
              <a:t>He believed that the population grew at a geometric rate and food grew at an arithmetic rate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dwardian Script ITC"/>
                <a:cs typeface="Edwardian Script ITC"/>
              </a:rPr>
              <a:t>Quote </a:t>
            </a:r>
            <a:endParaRPr lang="en-US" dirty="0">
              <a:latin typeface="Edwardian Script ITC"/>
              <a:cs typeface="Edwardian Script ITC"/>
            </a:endParaRPr>
          </a:p>
        </p:txBody>
      </p:sp>
      <p:sp>
        <p:nvSpPr>
          <p:cNvPr id="3" name="Content Placeholder 2"/>
          <p:cNvSpPr>
            <a:spLocks noGrp="1"/>
          </p:cNvSpPr>
          <p:nvPr>
            <p:ph idx="1"/>
          </p:nvPr>
        </p:nvSpPr>
        <p:spPr/>
        <p:txBody>
          <a:bodyPr>
            <a:normAutofit fontScale="55000" lnSpcReduction="20000"/>
          </a:bodyPr>
          <a:lstStyle/>
          <a:p>
            <a:pPr>
              <a:buNone/>
            </a:pPr>
            <a:r>
              <a:rPr lang="en-US" dirty="0"/>
              <a:t>“The different ratio in which population and food increase—The necessary effects of these different ratios of increase—Oscillation produced by them in the condition of the lower classes of society—Reasons why this oscillation has not been so much observed as might be expected—Three propositions on which the general argument of the Essay depends—The different states in which mankind have been known to exist proposed to be examined with reference to these three propositions. </a:t>
            </a:r>
          </a:p>
          <a:p>
            <a:pPr>
              <a:buNone/>
            </a:pPr>
            <a:r>
              <a:rPr lang="en-US" dirty="0"/>
              <a:t> </a:t>
            </a:r>
          </a:p>
          <a:p>
            <a:pPr>
              <a:buNone/>
            </a:pPr>
            <a:r>
              <a:rPr lang="en-US" dirty="0"/>
              <a:t>I said that population, when unchecked, increased in a geometrical ratio, and subsistence for man in an arithmetical ratio. </a:t>
            </a:r>
          </a:p>
          <a:p>
            <a:pPr>
              <a:buNone/>
            </a:pPr>
            <a:r>
              <a:rPr lang="en-US" dirty="0"/>
              <a:t> </a:t>
            </a:r>
          </a:p>
          <a:p>
            <a:pPr>
              <a:buNone/>
            </a:pPr>
            <a:r>
              <a:rPr lang="en-US" dirty="0"/>
              <a:t>Let us examine whether this position be just. I think it will be allowed, that no state has hitherto existed (at least that we have any account of) where the manners were so pure and simple, and the means of subsistence so abundant, that no check whatever has existed to early marriages, among the lower classes, from a fear of not providing well for their families, or among the higher classes, from a fear of lowering their condition in life. Consequently in no state that we have yet known has the power of population been left to exert itself with perfect freedom</a:t>
            </a:r>
            <a:r>
              <a:rPr lang="en-US" dirty="0" smtClean="0"/>
              <a:t>.”</a:t>
            </a:r>
          </a:p>
          <a:p>
            <a:pPr>
              <a:buNone/>
            </a:pP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dwardian Script ITC"/>
                <a:cs typeface="Edwardian Script ITC"/>
              </a:rPr>
              <a:t>Affect on Britain</a:t>
            </a:r>
            <a:endParaRPr lang="en-US" dirty="0">
              <a:latin typeface="Edwardian Script ITC"/>
              <a:cs typeface="Edwardian Script ITC"/>
            </a:endParaRPr>
          </a:p>
        </p:txBody>
      </p:sp>
      <p:sp>
        <p:nvSpPr>
          <p:cNvPr id="3" name="Content Placeholder 2"/>
          <p:cNvSpPr>
            <a:spLocks noGrp="1"/>
          </p:cNvSpPr>
          <p:nvPr>
            <p:ph idx="1"/>
          </p:nvPr>
        </p:nvSpPr>
        <p:spPr/>
        <p:txBody>
          <a:bodyPr>
            <a:normAutofit/>
          </a:bodyPr>
          <a:lstStyle/>
          <a:p>
            <a:r>
              <a:rPr lang="en-US" dirty="0" smtClean="0"/>
              <a:t>Then</a:t>
            </a:r>
          </a:p>
          <a:p>
            <a:pPr lvl="1"/>
            <a:r>
              <a:rPr lang="en-US" dirty="0" smtClean="0"/>
              <a:t>Some people were adopting the concepts but some were angered by the idea of late marriage</a:t>
            </a:r>
          </a:p>
          <a:p>
            <a:r>
              <a:rPr lang="en-US" dirty="0" smtClean="0"/>
              <a:t>Now</a:t>
            </a:r>
          </a:p>
          <a:p>
            <a:pPr lvl="1"/>
            <a:r>
              <a:rPr lang="en-US" dirty="0"/>
              <a:t>Britain already had its massive increase in </a:t>
            </a:r>
            <a:r>
              <a:rPr lang="en-US" dirty="0" smtClean="0"/>
              <a:t>population</a:t>
            </a:r>
          </a:p>
          <a:p>
            <a:pPr lvl="1"/>
            <a:r>
              <a:rPr lang="en-US" dirty="0" smtClean="0"/>
              <a:t>Being rich, they do not apply greatly to the theory as much as they used to</a:t>
            </a:r>
          </a:p>
          <a:p>
            <a:pPr lvl="1"/>
            <a:r>
              <a:rPr lang="en-US" dirty="0" smtClean="0"/>
              <a:t>Agricultural methods are advanced</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Edwardian Script ITC"/>
                <a:cs typeface="Edwardian Script ITC"/>
              </a:rPr>
              <a:t>A</a:t>
            </a:r>
            <a:r>
              <a:rPr lang="en-US" dirty="0" smtClean="0">
                <a:latin typeface="Edwardian Script ITC"/>
                <a:cs typeface="Edwardian Script ITC"/>
              </a:rPr>
              <a:t>ffect on Europe</a:t>
            </a:r>
            <a:endParaRPr lang="en-US" dirty="0">
              <a:latin typeface="Edwardian Script ITC"/>
              <a:cs typeface="Edwardian Script ITC"/>
            </a:endParaRPr>
          </a:p>
        </p:txBody>
      </p:sp>
      <p:sp>
        <p:nvSpPr>
          <p:cNvPr id="3" name="Content Placeholder 2"/>
          <p:cNvSpPr>
            <a:spLocks noGrp="1"/>
          </p:cNvSpPr>
          <p:nvPr>
            <p:ph idx="1"/>
          </p:nvPr>
        </p:nvSpPr>
        <p:spPr/>
        <p:txBody>
          <a:bodyPr>
            <a:normAutofit fontScale="92500" lnSpcReduction="20000"/>
          </a:bodyPr>
          <a:lstStyle/>
          <a:p>
            <a:r>
              <a:rPr lang="en-US" dirty="0" smtClean="0"/>
              <a:t>Then:</a:t>
            </a:r>
          </a:p>
          <a:p>
            <a:pPr lvl="1"/>
            <a:r>
              <a:rPr lang="en-US" dirty="0"/>
              <a:t>Europe was beginning to industrialize and change very </a:t>
            </a:r>
            <a:r>
              <a:rPr lang="en-US" dirty="0" smtClean="0"/>
              <a:t>soon</a:t>
            </a:r>
            <a:endParaRPr lang="en-US" dirty="0"/>
          </a:p>
          <a:p>
            <a:pPr lvl="1"/>
            <a:r>
              <a:rPr lang="en-US" dirty="0" smtClean="0"/>
              <a:t>Some </a:t>
            </a:r>
            <a:r>
              <a:rPr lang="en-US" dirty="0"/>
              <a:t>people were starting to accept the Malthusian theory in which they believed was </a:t>
            </a:r>
            <a:r>
              <a:rPr lang="en-US" dirty="0" smtClean="0"/>
              <a:t>true as it was idealistic</a:t>
            </a:r>
          </a:p>
          <a:p>
            <a:r>
              <a:rPr lang="en-US" dirty="0" smtClean="0"/>
              <a:t>Now:</a:t>
            </a:r>
          </a:p>
          <a:p>
            <a:pPr lvl="1"/>
            <a:r>
              <a:rPr lang="en-US" dirty="0"/>
              <a:t>Europe is one of the most richest region in the </a:t>
            </a:r>
            <a:r>
              <a:rPr lang="en-US" dirty="0" smtClean="0"/>
              <a:t>world</a:t>
            </a:r>
          </a:p>
          <a:p>
            <a:pPr lvl="1"/>
            <a:r>
              <a:rPr lang="en-US" dirty="0" smtClean="0"/>
              <a:t>this </a:t>
            </a:r>
            <a:r>
              <a:rPr lang="en-US" dirty="0"/>
              <a:t>theory was disproven and </a:t>
            </a:r>
            <a:r>
              <a:rPr lang="en-US" dirty="0" smtClean="0"/>
              <a:t>proven</a:t>
            </a:r>
          </a:p>
          <a:p>
            <a:pPr lvl="2"/>
            <a:r>
              <a:rPr lang="en-US" dirty="0" smtClean="0"/>
              <a:t>Europe has a population depletion, there is no real geometric increase in the population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dwardian Script ITC"/>
                <a:cs typeface="Edwardian Script ITC"/>
              </a:rPr>
              <a:t>Quote</a:t>
            </a:r>
            <a:endParaRPr lang="en-US" dirty="0">
              <a:latin typeface="Edwardian Script ITC"/>
              <a:cs typeface="Edwardian Script ITC"/>
            </a:endParaRPr>
          </a:p>
        </p:txBody>
      </p:sp>
      <p:sp>
        <p:nvSpPr>
          <p:cNvPr id="3" name="Content Placeholder 2"/>
          <p:cNvSpPr>
            <a:spLocks noGrp="1"/>
          </p:cNvSpPr>
          <p:nvPr>
            <p:ph idx="1"/>
          </p:nvPr>
        </p:nvSpPr>
        <p:spPr/>
        <p:txBody>
          <a:bodyPr>
            <a:normAutofit fontScale="70000" lnSpcReduction="20000"/>
          </a:bodyPr>
          <a:lstStyle/>
          <a:p>
            <a:r>
              <a:rPr lang="en-US" dirty="0"/>
              <a:t>“The </a:t>
            </a:r>
            <a:r>
              <a:rPr lang="en-US" dirty="0" err="1"/>
              <a:t>labourer</a:t>
            </a:r>
            <a:r>
              <a:rPr lang="en-US" dirty="0"/>
              <a:t> who earns eighteen pence a day and lives with some degree of comfort as a single man, will hesitate a little before he divides that pittance among four or five, which seems to be but just sufficient for one. Harder fare and harder </a:t>
            </a:r>
            <a:r>
              <a:rPr lang="en-US" dirty="0" err="1"/>
              <a:t>labour</a:t>
            </a:r>
            <a:r>
              <a:rPr lang="en-US" dirty="0"/>
              <a:t> he would submit to for the sake of living with the woman that he loves, but he must feel conscious, if he thinks at all, that should he have a large family, and any ill luck whatever, no degree of frugality, no possible exertion of his manual strength could preserve him from the heart-rending sensation of seeing his children starve, or of forfeiting his independence, and being obliged to the parish for their support. The love of independence is a sentiment that surely none would wish to be erased from the breast of man, though the parish law of England, it must be confessed, is a system of all others the most calculated gradually to weaken this sentiment, and in the end may eradicate it completely.”</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288</TotalTime>
  <Words>1231</Words>
  <Application>Microsoft Macintosh PowerPoint</Application>
  <PresentationFormat>On-screen Show (4:3)</PresentationFormat>
  <Paragraphs>69</Paragraphs>
  <Slides>13</Slides>
  <Notes>2</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Thomas Malthus</vt:lpstr>
      <vt:lpstr>Wait… who?</vt:lpstr>
      <vt:lpstr>His Education</vt:lpstr>
      <vt:lpstr>Later Life</vt:lpstr>
      <vt:lpstr>His Philosophy?</vt:lpstr>
      <vt:lpstr>Quote </vt:lpstr>
      <vt:lpstr>Affect on Britain</vt:lpstr>
      <vt:lpstr>Affect on Europe</vt:lpstr>
      <vt:lpstr>Quote</vt:lpstr>
      <vt:lpstr>Analysis</vt:lpstr>
      <vt:lpstr>Real World Affect</vt:lpstr>
      <vt:lpstr>Conclusion</vt:lpstr>
      <vt:lpstr>Bibliography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Thomas Malthus</dc:title>
  <dc:creator>Harin Lee</dc:creator>
  <cp:lastModifiedBy>Harin Lee</cp:lastModifiedBy>
  <cp:revision>36</cp:revision>
  <dcterms:created xsi:type="dcterms:W3CDTF">2008-12-03T20:46:21Z</dcterms:created>
  <dcterms:modified xsi:type="dcterms:W3CDTF">2008-12-04T01:34:36Z</dcterms:modified>
</cp:coreProperties>
</file>